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93" r:id="rId2"/>
    <p:sldId id="291" r:id="rId3"/>
    <p:sldId id="290" r:id="rId4"/>
    <p:sldId id="283" r:id="rId5"/>
    <p:sldId id="278" r:id="rId6"/>
    <p:sldId id="285" r:id="rId7"/>
    <p:sldId id="292" r:id="rId8"/>
    <p:sldId id="284"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2" autoAdjust="0"/>
    <p:restoredTop sz="96404" autoAdjust="0"/>
  </p:normalViewPr>
  <p:slideViewPr>
    <p:cSldViewPr snapToGrid="0">
      <p:cViewPr varScale="1">
        <p:scale>
          <a:sx n="115" d="100"/>
          <a:sy n="115"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AB564-C1FB-4904-8FC2-2DEFF5EFF168}" type="datetimeFigureOut">
              <a:rPr lang="en-US" smtClean="0"/>
              <a:t>6/14/2023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947D9-461B-41A1-8A3E-94E5E0DFE691}" type="slidenum">
              <a:rPr lang="en-US" smtClean="0"/>
              <a:t>‹Nº›</a:t>
            </a:fld>
            <a:endParaRPr lang="en-US"/>
          </a:p>
        </p:txBody>
      </p:sp>
    </p:spTree>
    <p:extLst>
      <p:ext uri="{BB962C8B-B14F-4D97-AF65-F5344CB8AC3E}">
        <p14:creationId xmlns:p14="http://schemas.microsoft.com/office/powerpoint/2010/main" val="356472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D0FCC37-C5BD-4361-A9D1-2794D2823086}" type="slidenum">
              <a:rPr lang="en-US" smtClean="0"/>
              <a:t>7</a:t>
            </a:fld>
            <a:endParaRPr lang="en-US"/>
          </a:p>
        </p:txBody>
      </p:sp>
    </p:spTree>
    <p:extLst>
      <p:ext uri="{BB962C8B-B14F-4D97-AF65-F5344CB8AC3E}">
        <p14:creationId xmlns:p14="http://schemas.microsoft.com/office/powerpoint/2010/main" val="81039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310BC-FD0A-43FB-A088-789B7A9FFF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404FB9A-44C5-4C07-B566-01A4CECF6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DAD3A49-473B-4EA2-8458-6B5F7143C3B6}"/>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A0EE65EA-E8F3-48AF-BBA0-969E4292BF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1D935EB-397E-41CF-A3A0-FEB41C7AA989}"/>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216671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4AA39-96C3-4A06-B09F-49EBE5B0F17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51EB5B6-D0A6-4EA1-9685-7F90D72E0911}"/>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ABEE8AE-D710-49AE-A81A-91707433729A}"/>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62F424A2-55CC-4A9C-8D0D-5342440C0E9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43DA7F9-8D85-4A48-B160-81A3FE35D9F8}"/>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107268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4DC8A3-F5AA-47E2-A68D-43EE4838EAB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F7C564A-F671-48EE-A825-E62F4045FA1D}"/>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2B372C0-C0A2-4A53-A36B-8967EBC01FF3}"/>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1E96D101-60C2-43D6-A81E-227C9D669F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18045D9-E8D1-4791-A8F1-10B64016C7E4}"/>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1906621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DD77B-DC91-47A8-924B-8F1E6E3D3FD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48140C-4353-4B2B-96DC-B4F7E0D8877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AB111E6-E290-4F8F-975A-E9B0EA41B7F4}"/>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5443A653-CEC9-46B0-8563-5F94C4D57A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2A9FC1-898D-4217-9876-29F020E0468B}"/>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191107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590138-5B73-481D-BF65-C6B901E136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20632D0-3747-42E1-A83A-D967676F6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46BD5E1-EA2A-4871-9572-11CE2ECE16B3}"/>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91B139B8-AA7B-4E51-ABEA-5ADD7E0DB24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B05F1A3-A48E-4120-BACD-2A7CA3D73E89}"/>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239137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959B4-B44B-400E-AB69-90A4EB3CA0E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898622-C16A-4499-8251-063C0753BA1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4360523-EFD4-4B92-A475-AC85547514D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F8516D9-5FA7-4AAD-AA87-E057540F90B4}"/>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6" name="Marcador de pie de página 5">
            <a:extLst>
              <a:ext uri="{FF2B5EF4-FFF2-40B4-BE49-F238E27FC236}">
                <a16:creationId xmlns:a16="http://schemas.microsoft.com/office/drawing/2014/main" id="{D7C48DBB-EFB7-4404-ABDC-4BFA8AD2699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15A0D2F-3A9B-4351-BCCE-04CD801911D8}"/>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42430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AA01-0D32-4043-8E4E-2CD59EDE831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8F78130-3E5D-4A4D-888F-BACA90ACD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948472F-237D-4F43-8E84-43B33FB5C15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3661FB4-0915-4326-A3A4-43E886656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F941152-6355-48BE-B73D-DE16534427C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E59AA9E-AD61-40FB-AB33-54A5965846D9}"/>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8" name="Marcador de pie de página 7">
            <a:extLst>
              <a:ext uri="{FF2B5EF4-FFF2-40B4-BE49-F238E27FC236}">
                <a16:creationId xmlns:a16="http://schemas.microsoft.com/office/drawing/2014/main" id="{B00A3A96-D5AC-4CB1-A694-0B8F0A5E90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3CCA719-4CD5-4ECA-9062-AC2D9D99035D}"/>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372858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DA9FD-79F2-4042-B8CA-09C199CE5B9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EB66B73-7923-4E8C-BA29-4A37D14C583C}"/>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4" name="Marcador de pie de página 3">
            <a:extLst>
              <a:ext uri="{FF2B5EF4-FFF2-40B4-BE49-F238E27FC236}">
                <a16:creationId xmlns:a16="http://schemas.microsoft.com/office/drawing/2014/main" id="{D872E85D-26E7-48BE-85BF-D8C423ABD17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F3B2112F-7799-4347-BC12-20255A88BEC4}"/>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42070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B899E4-B10D-4CEE-8E73-E481F049CE8D}"/>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3" name="Marcador de pie de página 2">
            <a:extLst>
              <a:ext uri="{FF2B5EF4-FFF2-40B4-BE49-F238E27FC236}">
                <a16:creationId xmlns:a16="http://schemas.microsoft.com/office/drawing/2014/main" id="{5B141011-6F7E-4447-880C-CD9CAED76B2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BF9F90A-885F-4585-A346-3B55868D5B95}"/>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559672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DCA85-732E-46D3-BBDF-35FCC320FF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0EE7100-2DA4-4F9B-8EC0-0BF5EF1D62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E129E46-1C89-4FE3-A9C3-A65A309FB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5870346-7088-4A46-B020-2A586526D6D4}"/>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6" name="Marcador de pie de página 5">
            <a:extLst>
              <a:ext uri="{FF2B5EF4-FFF2-40B4-BE49-F238E27FC236}">
                <a16:creationId xmlns:a16="http://schemas.microsoft.com/office/drawing/2014/main" id="{280EB314-8EBA-4756-AA4B-E71A5EE4756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06F2EBF-0CA6-436F-ABB3-A050D621729F}"/>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320175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FBFAD-C4F6-456A-8861-8C2CFA83B7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E3006A3-A943-4BF8-A2EF-524767456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A9DAF5D-A555-49CD-8479-C817670B4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28A51A6-C9F1-4992-B40F-C59E88F706F1}"/>
              </a:ext>
            </a:extLst>
          </p:cNvPr>
          <p:cNvSpPr>
            <a:spLocks noGrp="1"/>
          </p:cNvSpPr>
          <p:nvPr>
            <p:ph type="dt" sz="half" idx="10"/>
          </p:nvPr>
        </p:nvSpPr>
        <p:spPr/>
        <p:txBody>
          <a:bodyPr/>
          <a:lstStyle/>
          <a:p>
            <a:fld id="{03FCF071-1FF9-455B-A689-4BB15A95B846}" type="datetimeFigureOut">
              <a:rPr lang="es-MX" smtClean="0"/>
              <a:t>14/06/2023</a:t>
            </a:fld>
            <a:endParaRPr lang="es-MX"/>
          </a:p>
        </p:txBody>
      </p:sp>
      <p:sp>
        <p:nvSpPr>
          <p:cNvPr id="6" name="Marcador de pie de página 5">
            <a:extLst>
              <a:ext uri="{FF2B5EF4-FFF2-40B4-BE49-F238E27FC236}">
                <a16:creationId xmlns:a16="http://schemas.microsoft.com/office/drawing/2014/main" id="{A8C8555F-E6D0-4373-89CA-EC8B47CD0B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5515F84-8E3D-4B1A-92FD-08449A18C6F6}"/>
              </a:ext>
            </a:extLst>
          </p:cNvPr>
          <p:cNvSpPr>
            <a:spLocks noGrp="1"/>
          </p:cNvSpPr>
          <p:nvPr>
            <p:ph type="sldNum" sz="quarter" idx="12"/>
          </p:nvPr>
        </p:nvSpPr>
        <p:spPr/>
        <p:txBody>
          <a:bodyPr/>
          <a:lstStyle/>
          <a:p>
            <a:fld id="{D96CA34C-1BF3-4C58-AD0A-01D848430E6F}" type="slidenum">
              <a:rPr lang="es-MX" smtClean="0"/>
              <a:t>‹Nº›</a:t>
            </a:fld>
            <a:endParaRPr lang="es-MX"/>
          </a:p>
        </p:txBody>
      </p:sp>
    </p:spTree>
    <p:extLst>
      <p:ext uri="{BB962C8B-B14F-4D97-AF65-F5344CB8AC3E}">
        <p14:creationId xmlns:p14="http://schemas.microsoft.com/office/powerpoint/2010/main" val="235480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3A7ED37-A090-49AD-A002-2FE00F45D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35F1FA5-6F17-47F5-B94B-7970C09F2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DF1B593-38DC-4E59-9D55-EFC3D2BDE5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CF071-1FF9-455B-A689-4BB15A95B846}" type="datetimeFigureOut">
              <a:rPr lang="es-MX" smtClean="0"/>
              <a:t>14/06/2023</a:t>
            </a:fld>
            <a:endParaRPr lang="es-MX"/>
          </a:p>
        </p:txBody>
      </p:sp>
      <p:sp>
        <p:nvSpPr>
          <p:cNvPr id="5" name="Marcador de pie de página 4">
            <a:extLst>
              <a:ext uri="{FF2B5EF4-FFF2-40B4-BE49-F238E27FC236}">
                <a16:creationId xmlns:a16="http://schemas.microsoft.com/office/drawing/2014/main" id="{3E8A073F-792C-432F-8E55-0694BADFB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6966212-3478-4DAC-99D2-554992FA9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A34C-1BF3-4C58-AD0A-01D848430E6F}" type="slidenum">
              <a:rPr lang="es-MX" smtClean="0"/>
              <a:t>‹Nº›</a:t>
            </a:fld>
            <a:endParaRPr lang="es-MX"/>
          </a:p>
        </p:txBody>
      </p:sp>
    </p:spTree>
    <p:extLst>
      <p:ext uri="{BB962C8B-B14F-4D97-AF65-F5344CB8AC3E}">
        <p14:creationId xmlns:p14="http://schemas.microsoft.com/office/powerpoint/2010/main" val="232945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9257" y="1010042"/>
            <a:ext cx="8673484" cy="1325563"/>
          </a:xfrm>
        </p:spPr>
        <p:txBody>
          <a:bodyPr>
            <a:noAutofit/>
          </a:bodyPr>
          <a:lstStyle/>
          <a:p>
            <a:pPr algn="ctr"/>
            <a:r>
              <a:rPr lang="es-ES" sz="5400" b="1" dirty="0">
                <a:solidFill>
                  <a:schemeClr val="accent1"/>
                </a:solidFill>
              </a:rPr>
              <a:t>Universidad Autónoma de </a:t>
            </a:r>
            <a:r>
              <a:rPr lang="es-ES" sz="5400" b="1" dirty="0" smtClean="0">
                <a:solidFill>
                  <a:schemeClr val="accent1"/>
                </a:solidFill>
              </a:rPr>
              <a:t/>
            </a:r>
            <a:br>
              <a:rPr lang="es-ES" sz="5400" b="1" dirty="0" smtClean="0">
                <a:solidFill>
                  <a:schemeClr val="accent1"/>
                </a:solidFill>
              </a:rPr>
            </a:br>
            <a:r>
              <a:rPr lang="es-ES" sz="5400" b="1" dirty="0" smtClean="0">
                <a:solidFill>
                  <a:schemeClr val="accent1"/>
                </a:solidFill>
              </a:rPr>
              <a:t>Baja </a:t>
            </a:r>
            <a:r>
              <a:rPr lang="es-ES" sz="5400" b="1" dirty="0">
                <a:solidFill>
                  <a:schemeClr val="accent1"/>
                </a:solidFill>
              </a:rPr>
              <a:t>California </a:t>
            </a:r>
            <a:r>
              <a:rPr lang="es-ES" sz="5400" b="1" dirty="0" smtClean="0">
                <a:solidFill>
                  <a:schemeClr val="accent1"/>
                </a:solidFill>
              </a:rPr>
              <a:t>Sur</a:t>
            </a:r>
            <a:endParaRPr lang="en-US" sz="5400" dirty="0">
              <a:solidFill>
                <a:schemeClr val="accent1"/>
              </a:solidFill>
            </a:endParaRPr>
          </a:p>
        </p:txBody>
      </p:sp>
      <p:sp>
        <p:nvSpPr>
          <p:cNvPr id="3" name="Marcador de contenido 2"/>
          <p:cNvSpPr>
            <a:spLocks noGrp="1"/>
          </p:cNvSpPr>
          <p:nvPr>
            <p:ph idx="1"/>
          </p:nvPr>
        </p:nvSpPr>
        <p:spPr>
          <a:xfrm>
            <a:off x="1759258" y="4643986"/>
            <a:ext cx="8673483" cy="1343704"/>
          </a:xfrm>
        </p:spPr>
        <p:txBody>
          <a:bodyPr>
            <a:noAutofit/>
          </a:bodyPr>
          <a:lstStyle/>
          <a:p>
            <a:pPr marL="0" indent="0" algn="ctr">
              <a:buNone/>
            </a:pPr>
            <a:r>
              <a:rPr lang="es-ES" sz="3600" b="1" dirty="0">
                <a:solidFill>
                  <a:prstClr val="black"/>
                </a:solidFill>
                <a:latin typeface="+mj-lt"/>
              </a:rPr>
              <a:t>Panorama estatal actualizado al </a:t>
            </a:r>
            <a:endParaRPr lang="es-ES" sz="3600" b="1" dirty="0" smtClean="0">
              <a:solidFill>
                <a:prstClr val="black"/>
              </a:solidFill>
              <a:latin typeface="+mj-lt"/>
            </a:endParaRPr>
          </a:p>
          <a:p>
            <a:pPr marL="0" indent="0" algn="ctr">
              <a:buNone/>
            </a:pPr>
            <a:r>
              <a:rPr lang="es-ES" sz="3600" b="1" dirty="0" smtClean="0">
                <a:solidFill>
                  <a:prstClr val="black"/>
                </a:solidFill>
                <a:latin typeface="+mj-lt"/>
              </a:rPr>
              <a:t>9 </a:t>
            </a:r>
            <a:r>
              <a:rPr lang="es-ES" sz="3600" b="1" dirty="0">
                <a:solidFill>
                  <a:prstClr val="black"/>
                </a:solidFill>
                <a:latin typeface="+mj-lt"/>
              </a:rPr>
              <a:t>de junio 2023</a:t>
            </a:r>
            <a:endParaRPr lang="en-US" sz="3600" b="1" dirty="0">
              <a:solidFill>
                <a:prstClr val="black"/>
              </a:solidFill>
              <a:latin typeface="+mj-lt"/>
            </a:endParaRPr>
          </a:p>
          <a:p>
            <a:pPr algn="ctr"/>
            <a:endParaRPr lang="en-US" sz="3600" dirty="0">
              <a:latin typeface="+mj-lt"/>
            </a:endParaRPr>
          </a:p>
        </p:txBody>
      </p:sp>
      <p:sp>
        <p:nvSpPr>
          <p:cNvPr id="4" name="CuadroTexto 3">
            <a:extLst>
              <a:ext uri="{FF2B5EF4-FFF2-40B4-BE49-F238E27FC236}">
                <a16:creationId xmlns:a16="http://schemas.microsoft.com/office/drawing/2014/main" id="{7D8B9310-975E-4C6D-9D84-7933999032B0}"/>
              </a:ext>
            </a:extLst>
          </p:cNvPr>
          <p:cNvSpPr txBox="1"/>
          <p:nvPr/>
        </p:nvSpPr>
        <p:spPr>
          <a:xfrm>
            <a:off x="1759258" y="3062174"/>
            <a:ext cx="8673483" cy="76944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smtClean="0">
                <a:ln>
                  <a:noFill/>
                </a:ln>
                <a:solidFill>
                  <a:schemeClr val="bg1"/>
                </a:solidFill>
                <a:effectLst/>
                <a:uLnTx/>
                <a:uFillTx/>
                <a:latin typeface="+mj-lt"/>
                <a:ea typeface="+mn-ea"/>
                <a:cs typeface="+mn-cs"/>
              </a:rPr>
              <a:t>Departamento de Servicios Médicos</a:t>
            </a:r>
            <a:endParaRPr kumimoji="0" lang="es-MX" sz="4400" b="1" i="0" u="none" strike="noStrike" kern="1200" cap="none" spc="0" normalizeH="0" baseline="0" noProof="0" dirty="0">
              <a:ln>
                <a:noFill/>
              </a:ln>
              <a:solidFill>
                <a:schemeClr val="bg1"/>
              </a:solidFill>
              <a:effectLst/>
              <a:uLnTx/>
              <a:uFillTx/>
              <a:latin typeface="+mj-lt"/>
              <a:ea typeface="+mn-ea"/>
              <a:cs typeface="+mn-cs"/>
            </a:endParaRPr>
          </a:p>
        </p:txBody>
      </p:sp>
      <p:pic>
        <p:nvPicPr>
          <p:cNvPr id="6"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3327" y="36774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7" name="Imagen 6">
            <a:extLst>
              <a:ext uri="{FF2B5EF4-FFF2-40B4-BE49-F238E27FC236}">
                <a16:creationId xmlns:a16="http://schemas.microsoft.com/office/drawing/2014/main" id="{3850CA93-5407-807E-A4BF-14F59F5975BB}"/>
              </a:ext>
            </a:extLst>
          </p:cNvPr>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687313" y="603423"/>
            <a:ext cx="1302590" cy="1175017"/>
          </a:xfrm>
          <a:prstGeom prst="rect">
            <a:avLst/>
          </a:prstGeom>
          <a:noFill/>
          <a:ln w="9525">
            <a:noFill/>
            <a:miter lim="800000"/>
            <a:headEnd/>
            <a:tailEnd/>
          </a:ln>
        </p:spPr>
      </p:pic>
    </p:spTree>
    <p:extLst>
      <p:ext uri="{BB962C8B-B14F-4D97-AF65-F5344CB8AC3E}">
        <p14:creationId xmlns:p14="http://schemas.microsoft.com/office/powerpoint/2010/main" val="395349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
        <p:nvSpPr>
          <p:cNvPr id="11" name="CuadroTexto 10"/>
          <p:cNvSpPr txBox="1"/>
          <p:nvPr/>
        </p:nvSpPr>
        <p:spPr>
          <a:xfrm>
            <a:off x="1828800" y="1148813"/>
            <a:ext cx="81044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mj-lt"/>
              </a:rPr>
              <a:t>CASOS COVID-19 EN BAJA CALIFORNIA SUR Y MEXICO                                     </a:t>
            </a:r>
            <a:r>
              <a:rPr lang="es-ES" sz="2400" b="1" dirty="0">
                <a:solidFill>
                  <a:prstClr val="black"/>
                </a:solidFill>
                <a:latin typeface="+mj-lt"/>
              </a:rPr>
              <a:t>Panorama estatal actualizado al 9 de junio 2023</a:t>
            </a:r>
            <a:endParaRPr kumimoji="0" lang="en-US" sz="2400" b="1" i="0" u="none" strike="noStrike" kern="1200" cap="none" spc="0" normalizeH="0" baseline="0" noProof="0" dirty="0">
              <a:ln>
                <a:noFill/>
              </a:ln>
              <a:solidFill>
                <a:prstClr val="black"/>
              </a:solidFill>
              <a:effectLst/>
              <a:uLnTx/>
              <a:uFillTx/>
              <a:latin typeface="+mj-lt"/>
            </a:endParaRPr>
          </a:p>
        </p:txBody>
      </p:sp>
      <p:sp>
        <p:nvSpPr>
          <p:cNvPr id="6" name="CuadroTexto 5"/>
          <p:cNvSpPr txBox="1"/>
          <p:nvPr/>
        </p:nvSpPr>
        <p:spPr>
          <a:xfrm>
            <a:off x="324017" y="2096236"/>
            <a:ext cx="11527340" cy="4524315"/>
          </a:xfrm>
          <a:prstGeom prst="rect">
            <a:avLst/>
          </a:prstGeom>
          <a:noFill/>
        </p:spPr>
        <p:txBody>
          <a:bodyPr wrap="square" rtlCol="0">
            <a:spAutoFit/>
          </a:bodyPr>
          <a:lstStyle/>
          <a:p>
            <a:pPr marL="285750" indent="-285750" algn="just">
              <a:buFont typeface="Wingdings" panose="05000000000000000000" pitchFamily="2" charset="2"/>
              <a:buChar char="§"/>
            </a:pPr>
            <a:r>
              <a:rPr lang="es-ES" sz="1600" dirty="0">
                <a:latin typeface="+mj-lt"/>
              </a:rPr>
              <a:t>El viernes 5 de mayo, el Dr. </a:t>
            </a:r>
            <a:r>
              <a:rPr lang="es-ES" sz="1600" dirty="0" err="1">
                <a:latin typeface="+mj-lt"/>
              </a:rPr>
              <a:t>Tedros</a:t>
            </a:r>
            <a:r>
              <a:rPr lang="es-ES" sz="1600" dirty="0">
                <a:latin typeface="+mj-lt"/>
              </a:rPr>
              <a:t> </a:t>
            </a:r>
            <a:r>
              <a:rPr lang="es-ES" sz="1600" dirty="0" err="1">
                <a:latin typeface="+mj-lt"/>
              </a:rPr>
              <a:t>Adhanom</a:t>
            </a:r>
            <a:r>
              <a:rPr lang="es-ES" sz="1600" dirty="0">
                <a:latin typeface="+mj-lt"/>
              </a:rPr>
              <a:t> </a:t>
            </a:r>
            <a:r>
              <a:rPr lang="es-ES" sz="1600" dirty="0" err="1">
                <a:latin typeface="+mj-lt"/>
              </a:rPr>
              <a:t>Ghebreyesus</a:t>
            </a:r>
            <a:r>
              <a:rPr lang="es-ES" sz="1600" dirty="0">
                <a:latin typeface="+mj-lt"/>
              </a:rPr>
              <a:t> Director General de la OMS da por terminada la Emergencia Sanitaria por COVID-19 después de tres años de pandemia, lo que </a:t>
            </a:r>
            <a:r>
              <a:rPr lang="es-ES" sz="1600" b="1" dirty="0">
                <a:latin typeface="+mj-lt"/>
              </a:rPr>
              <a:t>solo representa el fin simbólico </a:t>
            </a:r>
            <a:r>
              <a:rPr lang="es-ES" sz="1600" dirty="0">
                <a:latin typeface="+mj-lt"/>
              </a:rPr>
              <a:t>de esa devastadora pandemia.</a:t>
            </a:r>
          </a:p>
          <a:p>
            <a:pPr marL="285750" indent="-285750" algn="just">
              <a:buFont typeface="Wingdings" panose="05000000000000000000" pitchFamily="2" charset="2"/>
              <a:buChar char="§"/>
            </a:pPr>
            <a:r>
              <a:rPr lang="es-ES" sz="1600" dirty="0">
                <a:latin typeface="+mj-lt"/>
              </a:rPr>
              <a:t>Baja California Sur (BCS) está saliendo de la Sexta Ola de COVID-19, con comportamiento endémico de la enfermedad.</a:t>
            </a:r>
          </a:p>
          <a:p>
            <a:pPr marL="285750" indent="-285750" algn="just">
              <a:buFont typeface="Wingdings" panose="05000000000000000000" pitchFamily="2" charset="2"/>
              <a:buChar char="§"/>
            </a:pPr>
            <a:r>
              <a:rPr lang="es-ES" sz="1600" dirty="0">
                <a:latin typeface="+mj-lt"/>
              </a:rPr>
              <a:t>Las variantes de coronavirus que se encuentran circulando en México y BCS son Omicron y sus sub-variantes, la última XBB.1.5 conocida como </a:t>
            </a:r>
            <a:r>
              <a:rPr lang="es-ES" sz="1600" dirty="0" err="1">
                <a:latin typeface="+mj-lt"/>
              </a:rPr>
              <a:t>Kraken</a:t>
            </a:r>
            <a:r>
              <a:rPr lang="es-ES" sz="1600" dirty="0">
                <a:latin typeface="+mj-lt"/>
              </a:rPr>
              <a:t>. Desde enero, la Organización Mundial de la Salud hace el seguimiento de la variante </a:t>
            </a:r>
            <a:r>
              <a:rPr lang="es-ES" sz="1600" dirty="0" err="1">
                <a:latin typeface="+mj-lt"/>
              </a:rPr>
              <a:t>Arcturus</a:t>
            </a:r>
            <a:r>
              <a:rPr lang="es-ES" sz="1600" dirty="0">
                <a:latin typeface="+mj-lt"/>
              </a:rPr>
              <a:t> XBB.1.16 que inició en Sudáfrica y ya llegó a Estados Unidos, pero no se ha reportado en México. Se reconoce que es menos agresiva que la variante Delta.</a:t>
            </a:r>
          </a:p>
          <a:p>
            <a:pPr marL="285750" indent="-285750" algn="just">
              <a:buFont typeface="Wingdings" panose="05000000000000000000" pitchFamily="2" charset="2"/>
              <a:buChar char="§"/>
            </a:pPr>
            <a:r>
              <a:rPr lang="es-ES" sz="1600" dirty="0">
                <a:latin typeface="+mj-lt"/>
              </a:rPr>
              <a:t>En mortalidad, BCS tiene 3 semanas (sem.17-18 y 19) sin una sola  defunción.</a:t>
            </a:r>
          </a:p>
          <a:p>
            <a:pPr marL="285750" indent="-285750" algn="just">
              <a:buFont typeface="Wingdings" panose="05000000000000000000" pitchFamily="2" charset="2"/>
              <a:buChar char="§"/>
            </a:pPr>
            <a:r>
              <a:rPr lang="es-ES" sz="1600" dirty="0">
                <a:latin typeface="+mj-lt"/>
              </a:rPr>
              <a:t>Con relación al uso de cubre-bocas, será obligatorio en la Unidad de Servicios Médicos y para personas manejadoras de alimentos de esta casa de estudios. </a:t>
            </a:r>
          </a:p>
          <a:p>
            <a:pPr marL="285750" indent="-285750" algn="just">
              <a:buFont typeface="Wingdings" panose="05000000000000000000" pitchFamily="2" charset="2"/>
              <a:buChar char="§"/>
            </a:pPr>
            <a:r>
              <a:rPr lang="es-ES" sz="1600" dirty="0">
                <a:latin typeface="+mj-lt"/>
              </a:rPr>
              <a:t>Es altamente recomendable el uso de cubre-bocas en los siguientes casos: áreas cerradas mal ventiladas, sitios con aglomeraciones y transporte público; así como por adultos mayores, mujeres embarazadas y personas con comorbilidades.</a:t>
            </a:r>
          </a:p>
          <a:p>
            <a:pPr marL="285750" indent="-285750" algn="just">
              <a:buFont typeface="Wingdings" panose="05000000000000000000" pitchFamily="2" charset="2"/>
              <a:buChar char="§"/>
            </a:pPr>
            <a:r>
              <a:rPr lang="es-ES" sz="1600" dirty="0">
                <a:latin typeface="+mj-lt"/>
              </a:rPr>
              <a:t>No se debe bajar la guardia en todas las medidas preventivas útiles para una buena salud en general.</a:t>
            </a:r>
          </a:p>
          <a:p>
            <a:pPr marL="285750" indent="-285750" algn="just">
              <a:buFont typeface="Wingdings" panose="05000000000000000000" pitchFamily="2" charset="2"/>
              <a:buChar char="§"/>
            </a:pPr>
            <a:r>
              <a:rPr lang="es-ES" sz="1600" dirty="0">
                <a:latin typeface="+mj-lt"/>
              </a:rPr>
              <a:t>El COVID es ya una enfermedad endémica, lo que quiere decir que continúa presente, pero en una población más protegida –por la vacuna como por haber padecido la enfermedad–. La vacunación sigue siendo la mejor línea de defensa para evitar las formas graves de COVID-19, por lo que la población requerirá de los refuerzos correspondientes </a:t>
            </a:r>
          </a:p>
          <a:p>
            <a:pPr marL="285750" indent="-285750" algn="just">
              <a:buFont typeface="Wingdings" panose="05000000000000000000" pitchFamily="2" charset="2"/>
              <a:buChar char="§"/>
            </a:pPr>
            <a:r>
              <a:rPr lang="es-ES" sz="1600" dirty="0">
                <a:latin typeface="+mj-lt"/>
              </a:rPr>
              <a:t>El registro de los casos es útil y necesario para la vigilancia epidemiológica activa del padecimiento, por lo que se invita a la comunidad universitaria a seguir informando los casos positivos en la Unidad Médica o con el epidemiólogo universitario a los teléfonos: 6121238800 ext.1380 y al celular 6121238831.</a:t>
            </a:r>
          </a:p>
        </p:txBody>
      </p:sp>
      <p:pic>
        <p:nvPicPr>
          <p:cNvPr id="5"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3" name="Imagen 2">
            <a:extLst>
              <a:ext uri="{FF2B5EF4-FFF2-40B4-BE49-F238E27FC236}">
                <a16:creationId xmlns:a16="http://schemas.microsoft.com/office/drawing/2014/main" id="{3850CA93-5407-807E-A4BF-14F59F5975BB}"/>
              </a:ext>
            </a:extLst>
          </p:cNvPr>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Tree>
    <p:extLst>
      <p:ext uri="{BB962C8B-B14F-4D97-AF65-F5344CB8AC3E}">
        <p14:creationId xmlns:p14="http://schemas.microsoft.com/office/powerpoint/2010/main" val="293824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8800" y="999237"/>
            <a:ext cx="81044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black"/>
                </a:solidFill>
                <a:effectLst/>
                <a:uLnTx/>
                <a:uFillTx/>
                <a:latin typeface="+mj-lt"/>
              </a:rPr>
              <a:t>CASOS COVID-19 EN BAJA CALIFORNIA SUR Y MEXICO                                   </a:t>
            </a:r>
            <a:endParaRPr kumimoji="0" lang="es-ES" sz="16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smtClean="0">
                <a:ln>
                  <a:noFill/>
                </a:ln>
                <a:solidFill>
                  <a:prstClr val="black"/>
                </a:solidFill>
                <a:effectLst/>
                <a:uLnTx/>
                <a:uFillTx/>
                <a:latin typeface="+mj-lt"/>
              </a:rPr>
              <a:t> </a:t>
            </a:r>
            <a:r>
              <a:rPr lang="es-ES" sz="1600" b="1" dirty="0">
                <a:solidFill>
                  <a:prstClr val="black"/>
                </a:solidFill>
                <a:latin typeface="+mj-lt"/>
              </a:rPr>
              <a:t>Panorama actualizado al 09 de junio de 2023</a:t>
            </a:r>
            <a:endParaRPr kumimoji="0" lang="en-US" sz="1600" b="1" i="0" u="none" strike="noStrike" kern="1200" cap="none" spc="0" normalizeH="0" baseline="0" noProof="0" dirty="0">
              <a:ln>
                <a:noFill/>
              </a:ln>
              <a:solidFill>
                <a:prstClr val="black"/>
              </a:solidFill>
              <a:effectLst/>
              <a:uLnTx/>
              <a:uFillTx/>
              <a:latin typeface="+mj-lt"/>
            </a:endParaRPr>
          </a:p>
        </p:txBody>
      </p:sp>
      <p:sp>
        <p:nvSpPr>
          <p:cNvPr id="7" name="CuadroTexto 6"/>
          <p:cNvSpPr txBox="1"/>
          <p:nvPr/>
        </p:nvSpPr>
        <p:spPr>
          <a:xfrm>
            <a:off x="2369434" y="1522259"/>
            <a:ext cx="6733309" cy="338554"/>
          </a:xfrm>
          <a:prstGeom prst="rect">
            <a:avLst/>
          </a:prstGeom>
          <a:noFill/>
        </p:spPr>
        <p:txBody>
          <a:bodyPr wrap="square" rtlCol="0">
            <a:spAutoFit/>
          </a:bodyPr>
          <a:lstStyle/>
          <a:p>
            <a:pPr algn="ctr"/>
            <a:r>
              <a:rPr lang="es-ES" sz="1600" u="sng" dirty="0">
                <a:latin typeface="+mj-lt"/>
              </a:rPr>
              <a:t>Casos Baja California Sur  a la semana epidemiológica No.19/2023</a:t>
            </a:r>
            <a:endParaRPr lang="en-US" sz="1600" u="sng" dirty="0">
              <a:latin typeface="+mj-lt"/>
            </a:endParaRPr>
          </a:p>
        </p:txBody>
      </p:sp>
      <p:pic>
        <p:nvPicPr>
          <p:cNvPr id="22" name="Imagen 21"/>
          <p:cNvPicPr>
            <a:picLocks noChangeAspect="1"/>
          </p:cNvPicPr>
          <p:nvPr/>
        </p:nvPicPr>
        <p:blipFill>
          <a:blip r:embed="rId2"/>
          <a:stretch>
            <a:fillRect/>
          </a:stretch>
        </p:blipFill>
        <p:spPr>
          <a:xfrm>
            <a:off x="8588393" y="6246617"/>
            <a:ext cx="1028700" cy="390525"/>
          </a:xfrm>
          <a:prstGeom prst="rect">
            <a:avLst/>
          </a:prstGeom>
        </p:spPr>
      </p:pic>
      <p:pic>
        <p:nvPicPr>
          <p:cNvPr id="21" name="Imagen 20"/>
          <p:cNvPicPr>
            <a:picLocks noChangeAspect="1"/>
          </p:cNvPicPr>
          <p:nvPr/>
        </p:nvPicPr>
        <p:blipFill>
          <a:blip r:embed="rId3"/>
          <a:stretch>
            <a:fillRect/>
          </a:stretch>
        </p:blipFill>
        <p:spPr>
          <a:xfrm>
            <a:off x="8196198" y="5135890"/>
            <a:ext cx="914400" cy="390525"/>
          </a:xfrm>
          <a:prstGeom prst="rect">
            <a:avLst/>
          </a:prstGeom>
        </p:spPr>
      </p:pic>
      <p:pic>
        <p:nvPicPr>
          <p:cNvPr id="13" name="Imagen 12"/>
          <p:cNvPicPr>
            <a:picLocks noChangeAspect="1"/>
          </p:cNvPicPr>
          <p:nvPr/>
        </p:nvPicPr>
        <p:blipFill>
          <a:blip r:embed="rId4"/>
          <a:stretch>
            <a:fillRect/>
          </a:stretch>
        </p:blipFill>
        <p:spPr>
          <a:xfrm>
            <a:off x="8196198" y="5526415"/>
            <a:ext cx="1228725" cy="438150"/>
          </a:xfrm>
          <a:prstGeom prst="rect">
            <a:avLst/>
          </a:prstGeom>
        </p:spPr>
      </p:pic>
      <p:pic>
        <p:nvPicPr>
          <p:cNvPr id="9" name="Imagen 8"/>
          <p:cNvPicPr>
            <a:picLocks noChangeAspect="1"/>
          </p:cNvPicPr>
          <p:nvPr/>
        </p:nvPicPr>
        <p:blipFill>
          <a:blip r:embed="rId5"/>
          <a:stretch>
            <a:fillRect/>
          </a:stretch>
        </p:blipFill>
        <p:spPr>
          <a:xfrm>
            <a:off x="0" y="1887716"/>
            <a:ext cx="2390775" cy="1216735"/>
          </a:xfrm>
          <a:prstGeom prst="rect">
            <a:avLst/>
          </a:prstGeom>
        </p:spPr>
      </p:pic>
      <p:pic>
        <p:nvPicPr>
          <p:cNvPr id="14" name="Imagen 13"/>
          <p:cNvPicPr>
            <a:picLocks noChangeAspect="1"/>
          </p:cNvPicPr>
          <p:nvPr/>
        </p:nvPicPr>
        <p:blipFill>
          <a:blip r:embed="rId6"/>
          <a:stretch>
            <a:fillRect/>
          </a:stretch>
        </p:blipFill>
        <p:spPr>
          <a:xfrm>
            <a:off x="2359784" y="1887716"/>
            <a:ext cx="2495550" cy="1214428"/>
          </a:xfrm>
          <a:prstGeom prst="rect">
            <a:avLst/>
          </a:prstGeom>
        </p:spPr>
      </p:pic>
      <p:pic>
        <p:nvPicPr>
          <p:cNvPr id="15" name="Imagen 14"/>
          <p:cNvPicPr>
            <a:picLocks noChangeAspect="1"/>
          </p:cNvPicPr>
          <p:nvPr/>
        </p:nvPicPr>
        <p:blipFill>
          <a:blip r:embed="rId7"/>
          <a:stretch>
            <a:fillRect/>
          </a:stretch>
        </p:blipFill>
        <p:spPr>
          <a:xfrm>
            <a:off x="4864984" y="1898378"/>
            <a:ext cx="2409825" cy="1203765"/>
          </a:xfrm>
          <a:prstGeom prst="rect">
            <a:avLst/>
          </a:prstGeom>
        </p:spPr>
      </p:pic>
      <p:pic>
        <p:nvPicPr>
          <p:cNvPr id="16" name="Imagen 15"/>
          <p:cNvPicPr>
            <a:picLocks noChangeAspect="1"/>
          </p:cNvPicPr>
          <p:nvPr/>
        </p:nvPicPr>
        <p:blipFill>
          <a:blip r:embed="rId8"/>
          <a:stretch>
            <a:fillRect/>
          </a:stretch>
        </p:blipFill>
        <p:spPr>
          <a:xfrm>
            <a:off x="7028908" y="1889996"/>
            <a:ext cx="3162300" cy="1212147"/>
          </a:xfrm>
          <a:prstGeom prst="rect">
            <a:avLst/>
          </a:prstGeom>
        </p:spPr>
      </p:pic>
      <p:pic>
        <p:nvPicPr>
          <p:cNvPr id="19" name="Imagen 18"/>
          <p:cNvPicPr>
            <a:picLocks noChangeAspect="1"/>
          </p:cNvPicPr>
          <p:nvPr/>
        </p:nvPicPr>
        <p:blipFill>
          <a:blip r:embed="rId9"/>
          <a:stretch>
            <a:fillRect/>
          </a:stretch>
        </p:blipFill>
        <p:spPr>
          <a:xfrm>
            <a:off x="9643377" y="1778241"/>
            <a:ext cx="2505075" cy="1323902"/>
          </a:xfrm>
          <a:prstGeom prst="rect">
            <a:avLst/>
          </a:prstGeom>
        </p:spPr>
      </p:pic>
      <p:pic>
        <p:nvPicPr>
          <p:cNvPr id="23" name="Imagen 22"/>
          <p:cNvPicPr>
            <a:picLocks noChangeAspect="1"/>
          </p:cNvPicPr>
          <p:nvPr/>
        </p:nvPicPr>
        <p:blipFill>
          <a:blip r:embed="rId10"/>
          <a:stretch>
            <a:fillRect/>
          </a:stretch>
        </p:blipFill>
        <p:spPr>
          <a:xfrm>
            <a:off x="4473185" y="3110525"/>
            <a:ext cx="3723013" cy="3439905"/>
          </a:xfrm>
          <a:prstGeom prst="rect">
            <a:avLst/>
          </a:prstGeom>
        </p:spPr>
      </p:pic>
      <p:pic>
        <p:nvPicPr>
          <p:cNvPr id="24" name="Imagen 23"/>
          <p:cNvPicPr>
            <a:picLocks noChangeAspect="1"/>
          </p:cNvPicPr>
          <p:nvPr/>
        </p:nvPicPr>
        <p:blipFill>
          <a:blip r:embed="rId11"/>
          <a:stretch>
            <a:fillRect/>
          </a:stretch>
        </p:blipFill>
        <p:spPr>
          <a:xfrm>
            <a:off x="8196198" y="3110524"/>
            <a:ext cx="3924139" cy="3526618"/>
          </a:xfrm>
          <a:prstGeom prst="rect">
            <a:avLst/>
          </a:prstGeom>
        </p:spPr>
      </p:pic>
      <p:pic>
        <p:nvPicPr>
          <p:cNvPr id="26" name="Imagen 25"/>
          <p:cNvPicPr>
            <a:picLocks noChangeAspect="1"/>
          </p:cNvPicPr>
          <p:nvPr/>
        </p:nvPicPr>
        <p:blipFill>
          <a:blip r:embed="rId12"/>
          <a:stretch>
            <a:fillRect/>
          </a:stretch>
        </p:blipFill>
        <p:spPr>
          <a:xfrm>
            <a:off x="0" y="3102144"/>
            <a:ext cx="4381597" cy="3448286"/>
          </a:xfrm>
          <a:prstGeom prst="rect">
            <a:avLst/>
          </a:prstGeom>
        </p:spPr>
      </p:pic>
      <p:pic>
        <p:nvPicPr>
          <p:cNvPr id="27" name="Imagen 26"/>
          <p:cNvPicPr>
            <a:picLocks noChangeAspect="1"/>
          </p:cNvPicPr>
          <p:nvPr/>
        </p:nvPicPr>
        <p:blipFill>
          <a:blip r:embed="rId13"/>
          <a:stretch>
            <a:fillRect/>
          </a:stretch>
        </p:blipFill>
        <p:spPr>
          <a:xfrm>
            <a:off x="0" y="6577677"/>
            <a:ext cx="9296400" cy="266700"/>
          </a:xfrm>
          <a:prstGeom prst="rect">
            <a:avLst/>
          </a:prstGeom>
        </p:spPr>
      </p:pic>
      <p:pic>
        <p:nvPicPr>
          <p:cNvPr id="20"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25" name="Imagen 24">
            <a:extLst>
              <a:ext uri="{FF2B5EF4-FFF2-40B4-BE49-F238E27FC236}">
                <a16:creationId xmlns:a16="http://schemas.microsoft.com/office/drawing/2014/main" id="{3850CA93-5407-807E-A4BF-14F59F5975BB}"/>
              </a:ext>
            </a:extLst>
          </p:cNvPr>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28" name="CuadroTexto 27">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281209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8800" y="1091401"/>
            <a:ext cx="8104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black"/>
                </a:solidFill>
                <a:latin typeface="+mj-lt"/>
              </a:rPr>
              <a:t>PANORAMA EPIDEMIOLOGICO</a:t>
            </a:r>
            <a:r>
              <a:rPr kumimoji="0" lang="es-ES" b="1" i="0" u="none" strike="noStrike" kern="1200" cap="none" spc="0" normalizeH="0" baseline="0" noProof="0" dirty="0">
                <a:ln>
                  <a:noFill/>
                </a:ln>
                <a:solidFill>
                  <a:prstClr val="black"/>
                </a:solidFill>
                <a:effectLst/>
                <a:uLnTx/>
                <a:uFillTx/>
                <a:latin typeface="+mj-lt"/>
              </a:rPr>
              <a:t> COVID-19 EN BAJA CALIFORNIA SUR Y MEXICO</a:t>
            </a:r>
            <a:r>
              <a:rPr kumimoji="0" lang="es-ES" b="1" i="0" u="none" strike="noStrike" kern="1200" cap="none" spc="0" normalizeH="0" noProof="0" dirty="0">
                <a:ln>
                  <a:noFill/>
                </a:ln>
                <a:solidFill>
                  <a:prstClr val="black"/>
                </a:solidFill>
                <a:effectLst/>
                <a:uLnTx/>
                <a:uFillTx/>
                <a:latin typeface="+mj-lt"/>
              </a:rPr>
              <a:t>        </a:t>
            </a:r>
            <a:endParaRPr kumimoji="0" lang="es-ES" b="1" i="0" u="none" strike="noStrike" kern="1200" cap="none" spc="0" normalizeH="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smtClean="0">
                <a:solidFill>
                  <a:prstClr val="black"/>
                </a:solidFill>
                <a:latin typeface="+mj-lt"/>
              </a:rPr>
              <a:t>15</a:t>
            </a:r>
            <a:r>
              <a:rPr kumimoji="0" lang="es-ES" b="1" i="0" u="none" strike="noStrike" kern="1200" cap="none" spc="0" normalizeH="0" noProof="0" dirty="0" smtClean="0">
                <a:ln>
                  <a:noFill/>
                </a:ln>
                <a:solidFill>
                  <a:prstClr val="black"/>
                </a:solidFill>
                <a:effectLst/>
                <a:uLnTx/>
                <a:uFillTx/>
                <a:latin typeface="+mj-lt"/>
              </a:rPr>
              <a:t> </a:t>
            </a:r>
            <a:r>
              <a:rPr kumimoji="0" lang="es-ES" b="1" i="0" u="none" strike="noStrike" kern="1200" cap="none" spc="0" normalizeH="0" noProof="0" dirty="0">
                <a:ln>
                  <a:noFill/>
                </a:ln>
                <a:solidFill>
                  <a:prstClr val="black"/>
                </a:solidFill>
                <a:effectLst/>
                <a:uLnTx/>
                <a:uFillTx/>
                <a:latin typeface="+mj-lt"/>
              </a:rPr>
              <a:t>de mayo 2023</a:t>
            </a:r>
            <a:endParaRPr kumimoji="0" lang="en-US" b="1" i="0" u="none" strike="noStrike" kern="1200" cap="none" spc="0" normalizeH="0" baseline="0" noProof="0" dirty="0">
              <a:ln>
                <a:noFill/>
              </a:ln>
              <a:solidFill>
                <a:prstClr val="black"/>
              </a:solidFill>
              <a:effectLst/>
              <a:uLnTx/>
              <a:uFillTx/>
              <a:latin typeface="+mj-lt"/>
            </a:endParaRPr>
          </a:p>
        </p:txBody>
      </p:sp>
      <p:pic>
        <p:nvPicPr>
          <p:cNvPr id="2" name="Imagen 1"/>
          <p:cNvPicPr>
            <a:picLocks noChangeAspect="1"/>
          </p:cNvPicPr>
          <p:nvPr/>
        </p:nvPicPr>
        <p:blipFill>
          <a:blip r:embed="rId2"/>
          <a:stretch>
            <a:fillRect/>
          </a:stretch>
        </p:blipFill>
        <p:spPr>
          <a:xfrm>
            <a:off x="236997" y="1768219"/>
            <a:ext cx="11527340" cy="4674146"/>
          </a:xfrm>
          <a:prstGeom prst="rect">
            <a:avLst/>
          </a:prstGeom>
        </p:spPr>
      </p:pic>
      <p:pic>
        <p:nvPicPr>
          <p:cNvPr id="6" name="Imagen 5"/>
          <p:cNvPicPr>
            <a:picLocks noChangeAspect="1"/>
          </p:cNvPicPr>
          <p:nvPr/>
        </p:nvPicPr>
        <p:blipFill>
          <a:blip r:embed="rId3"/>
          <a:stretch>
            <a:fillRect/>
          </a:stretch>
        </p:blipFill>
        <p:spPr>
          <a:xfrm>
            <a:off x="220205" y="6537786"/>
            <a:ext cx="6315075" cy="295275"/>
          </a:xfrm>
          <a:prstGeom prst="rect">
            <a:avLst/>
          </a:prstGeom>
        </p:spPr>
      </p:pic>
      <p:pic>
        <p:nvPicPr>
          <p:cNvPr id="8"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9" name="Imagen 8">
            <a:extLst>
              <a:ext uri="{FF2B5EF4-FFF2-40B4-BE49-F238E27FC236}">
                <a16:creationId xmlns:a16="http://schemas.microsoft.com/office/drawing/2014/main" id="{3850CA93-5407-807E-A4BF-14F59F5975BB}"/>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12" name="CuadroTexto 11">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2448299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8800" y="1032484"/>
            <a:ext cx="8104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black"/>
                </a:solidFill>
                <a:latin typeface="+mj-lt"/>
              </a:rPr>
              <a:t>PANORAMA</a:t>
            </a:r>
            <a:r>
              <a:rPr kumimoji="0" lang="es-ES" b="1" i="0" u="none" strike="noStrike" kern="1200" cap="none" spc="0" normalizeH="0" baseline="0" noProof="0" dirty="0">
                <a:ln>
                  <a:noFill/>
                </a:ln>
                <a:solidFill>
                  <a:prstClr val="black"/>
                </a:solidFill>
                <a:effectLst/>
                <a:uLnTx/>
                <a:uFillTx/>
                <a:latin typeface="+mj-lt"/>
              </a:rPr>
              <a:t> COVID-19 EN BAJA CALIFORNIA SUR Y MEXICO                                                 </a:t>
            </a:r>
            <a:r>
              <a:rPr lang="es-ES" b="1" dirty="0">
                <a:solidFill>
                  <a:prstClr val="black"/>
                </a:solidFill>
                <a:latin typeface="+mj-lt"/>
              </a:rPr>
              <a:t>13</a:t>
            </a:r>
            <a:r>
              <a:rPr lang="es-ES" b="1" noProof="0" dirty="0">
                <a:solidFill>
                  <a:prstClr val="black"/>
                </a:solidFill>
                <a:latin typeface="+mj-lt"/>
              </a:rPr>
              <a:t> de mayo de 2023</a:t>
            </a:r>
            <a:endParaRPr kumimoji="0" lang="en-US" b="1" i="0" u="none" strike="noStrike" kern="1200" cap="none" spc="0" normalizeH="0" baseline="0" noProof="0" dirty="0">
              <a:ln>
                <a:noFill/>
              </a:ln>
              <a:solidFill>
                <a:prstClr val="black"/>
              </a:solidFill>
              <a:effectLst/>
              <a:uLnTx/>
              <a:uFillTx/>
              <a:latin typeface="+mj-lt"/>
            </a:endParaRPr>
          </a:p>
        </p:txBody>
      </p:sp>
      <p:sp>
        <p:nvSpPr>
          <p:cNvPr id="7" name="CuadroTexto 6">
            <a:extLst>
              <a:ext uri="{FF2B5EF4-FFF2-40B4-BE49-F238E27FC236}">
                <a16:creationId xmlns:a16="http://schemas.microsoft.com/office/drawing/2014/main" id="{247D5AAB-ACC2-400D-94A5-82FDBCA6AB42}"/>
              </a:ext>
            </a:extLst>
          </p:cNvPr>
          <p:cNvSpPr txBox="1"/>
          <p:nvPr/>
        </p:nvSpPr>
        <p:spPr>
          <a:xfrm>
            <a:off x="834887" y="6245114"/>
            <a:ext cx="4744278" cy="442352"/>
          </a:xfrm>
          <a:prstGeom prst="rect">
            <a:avLst/>
          </a:prstGeom>
          <a:noFill/>
        </p:spPr>
        <p:txBody>
          <a:bodyPr wrap="square" rtlCol="0">
            <a:spAutoFit/>
          </a:bodyPr>
          <a:lstStyle/>
          <a:p>
            <a:endParaRPr lang="es-MX" dirty="0"/>
          </a:p>
        </p:txBody>
      </p:sp>
      <p:pic>
        <p:nvPicPr>
          <p:cNvPr id="2" name="Imagen 1"/>
          <p:cNvPicPr>
            <a:picLocks noChangeAspect="1"/>
          </p:cNvPicPr>
          <p:nvPr/>
        </p:nvPicPr>
        <p:blipFill>
          <a:blip r:embed="rId2"/>
          <a:stretch>
            <a:fillRect/>
          </a:stretch>
        </p:blipFill>
        <p:spPr>
          <a:xfrm>
            <a:off x="164006" y="1741072"/>
            <a:ext cx="11735798" cy="4668041"/>
          </a:xfrm>
          <a:prstGeom prst="rect">
            <a:avLst/>
          </a:prstGeom>
        </p:spPr>
      </p:pic>
      <p:pic>
        <p:nvPicPr>
          <p:cNvPr id="6" name="Imagen 5"/>
          <p:cNvPicPr>
            <a:picLocks noChangeAspect="1"/>
          </p:cNvPicPr>
          <p:nvPr/>
        </p:nvPicPr>
        <p:blipFill>
          <a:blip r:embed="rId3"/>
          <a:stretch>
            <a:fillRect/>
          </a:stretch>
        </p:blipFill>
        <p:spPr>
          <a:xfrm>
            <a:off x="636702" y="6461587"/>
            <a:ext cx="9305925" cy="285750"/>
          </a:xfrm>
          <a:prstGeom prst="rect">
            <a:avLst/>
          </a:prstGeom>
        </p:spPr>
      </p:pic>
      <p:pic>
        <p:nvPicPr>
          <p:cNvPr id="9"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12" name="Imagen 11">
            <a:extLst>
              <a:ext uri="{FF2B5EF4-FFF2-40B4-BE49-F238E27FC236}">
                <a16:creationId xmlns:a16="http://schemas.microsoft.com/office/drawing/2014/main" id="{3850CA93-5407-807E-A4BF-14F59F5975BB}"/>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13" name="CuadroTexto 12">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1893527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02296" y="1020177"/>
            <a:ext cx="81309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black"/>
                </a:solidFill>
                <a:latin typeface="+mj-lt"/>
              </a:rPr>
              <a:t>PANORAMA EPIDEMIOLOGICO</a:t>
            </a:r>
            <a:r>
              <a:rPr kumimoji="0" lang="es-ES" b="1" i="0" u="none" strike="noStrike" kern="1200" cap="none" spc="0" normalizeH="0" baseline="0" noProof="0" dirty="0">
                <a:ln>
                  <a:noFill/>
                </a:ln>
                <a:solidFill>
                  <a:prstClr val="black"/>
                </a:solidFill>
                <a:effectLst/>
                <a:uLnTx/>
                <a:uFillTx/>
                <a:latin typeface="+mj-lt"/>
              </a:rPr>
              <a:t> EN BAJA CALIFORNIA SUR Y MEXICO                                    </a:t>
            </a:r>
            <a:r>
              <a:rPr lang="es-ES" b="1" dirty="0">
                <a:solidFill>
                  <a:prstClr val="black"/>
                </a:solidFill>
                <a:latin typeface="+mj-lt"/>
              </a:rPr>
              <a:t> 13 de mayo de </a:t>
            </a:r>
            <a:r>
              <a:rPr kumimoji="0" lang="es-ES" b="1" i="0" u="none" strike="noStrike" kern="1200" cap="none" spc="0" normalizeH="0" baseline="0" noProof="0" dirty="0">
                <a:ln>
                  <a:noFill/>
                </a:ln>
                <a:solidFill>
                  <a:prstClr val="black"/>
                </a:solidFill>
                <a:effectLst/>
                <a:uLnTx/>
                <a:uFillTx/>
                <a:latin typeface="+mj-lt"/>
              </a:rPr>
              <a:t>2023</a:t>
            </a:r>
            <a:endParaRPr kumimoji="0" lang="en-US" b="1" i="0" u="none" strike="noStrike" kern="1200" cap="none" spc="0" normalizeH="0" baseline="0" noProof="0" dirty="0">
              <a:ln>
                <a:noFill/>
              </a:ln>
              <a:solidFill>
                <a:prstClr val="black"/>
              </a:solidFill>
              <a:effectLst/>
              <a:uLnTx/>
              <a:uFillTx/>
              <a:latin typeface="+mj-lt"/>
            </a:endParaRPr>
          </a:p>
        </p:txBody>
      </p:sp>
      <p:pic>
        <p:nvPicPr>
          <p:cNvPr id="2" name="Imagen 1"/>
          <p:cNvPicPr>
            <a:picLocks noChangeAspect="1"/>
          </p:cNvPicPr>
          <p:nvPr/>
        </p:nvPicPr>
        <p:blipFill>
          <a:blip r:embed="rId2"/>
          <a:stretch>
            <a:fillRect/>
          </a:stretch>
        </p:blipFill>
        <p:spPr>
          <a:xfrm>
            <a:off x="236997" y="1858790"/>
            <a:ext cx="11527339" cy="4625138"/>
          </a:xfrm>
          <a:prstGeom prst="rect">
            <a:avLst/>
          </a:prstGeom>
        </p:spPr>
      </p:pic>
      <p:pic>
        <p:nvPicPr>
          <p:cNvPr id="6" name="Imagen 5"/>
          <p:cNvPicPr>
            <a:picLocks noChangeAspect="1"/>
          </p:cNvPicPr>
          <p:nvPr/>
        </p:nvPicPr>
        <p:blipFill>
          <a:blip r:embed="rId3"/>
          <a:stretch>
            <a:fillRect/>
          </a:stretch>
        </p:blipFill>
        <p:spPr>
          <a:xfrm>
            <a:off x="236997" y="6483928"/>
            <a:ext cx="7759847" cy="323850"/>
          </a:xfrm>
          <a:prstGeom prst="rect">
            <a:avLst/>
          </a:prstGeom>
        </p:spPr>
      </p:pic>
      <p:sp>
        <p:nvSpPr>
          <p:cNvPr id="8" name="CuadroTexto 7"/>
          <p:cNvSpPr txBox="1"/>
          <p:nvPr/>
        </p:nvSpPr>
        <p:spPr>
          <a:xfrm>
            <a:off x="8129847" y="6266707"/>
            <a:ext cx="3634489" cy="523220"/>
          </a:xfrm>
          <a:prstGeom prst="rect">
            <a:avLst/>
          </a:prstGeom>
          <a:noFill/>
        </p:spPr>
        <p:txBody>
          <a:bodyPr wrap="square" rtlCol="0">
            <a:spAutoFit/>
          </a:bodyPr>
          <a:lstStyle/>
          <a:p>
            <a:r>
              <a:rPr lang="es-MX" sz="1400" b="1" dirty="0"/>
              <a:t>Índice de positividad Nacional sem-18= 30.2%</a:t>
            </a:r>
          </a:p>
          <a:p>
            <a:r>
              <a:rPr lang="es-MX" sz="1400" b="1" dirty="0"/>
              <a:t>Índice de positividad BCS: sem.19 =31.0 %</a:t>
            </a:r>
          </a:p>
        </p:txBody>
      </p:sp>
      <p:pic>
        <p:nvPicPr>
          <p:cNvPr id="9"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12" name="Imagen 11">
            <a:extLst>
              <a:ext uri="{FF2B5EF4-FFF2-40B4-BE49-F238E27FC236}">
                <a16:creationId xmlns:a16="http://schemas.microsoft.com/office/drawing/2014/main" id="{3850CA93-5407-807E-A4BF-14F59F5975BB}"/>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13" name="CuadroTexto 12">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606919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8799" y="1216800"/>
            <a:ext cx="810442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a:solidFill>
                  <a:prstClr val="black"/>
                </a:solidFill>
                <a:latin typeface="+mj-lt"/>
              </a:rPr>
              <a:t>PANORAMA EPIDEMIOLÓGICO DEL COVID-19                                              </a:t>
            </a:r>
            <a:r>
              <a:rPr kumimoji="0" lang="es-ES" sz="2000" b="1" i="0" u="none" strike="noStrike" kern="1200" cap="none" spc="0" normalizeH="0" baseline="0" noProof="0" dirty="0">
                <a:ln>
                  <a:noFill/>
                </a:ln>
                <a:solidFill>
                  <a:prstClr val="black"/>
                </a:solidFill>
                <a:effectLst/>
                <a:uLnTx/>
                <a:uFillTx/>
                <a:latin typeface="+mj-lt"/>
              </a:rPr>
              <a:t> </a:t>
            </a:r>
            <a:r>
              <a:rPr lang="es-ES" sz="2000" b="1" dirty="0">
                <a:solidFill>
                  <a:prstClr val="black"/>
                </a:solidFill>
                <a:latin typeface="+mj-lt"/>
              </a:rPr>
              <a:t>UNIVERSIDAD AUTÓNOMA DE BAJA CALIFORNIA SUR</a:t>
            </a:r>
            <a:r>
              <a:rPr kumimoji="0" lang="es-ES" sz="2000" b="1" i="0" u="none" strike="noStrike" kern="1200" cap="none" spc="0" normalizeH="0" baseline="0" noProof="0" dirty="0">
                <a:ln>
                  <a:noFill/>
                </a:ln>
                <a:solidFill>
                  <a:prstClr val="black"/>
                </a:solidFill>
                <a:effectLst/>
                <a:uLnTx/>
                <a:uFillTx/>
                <a:latin typeface="+mj-lt"/>
              </a:rPr>
              <a:t>                                    </a:t>
            </a:r>
            <a:endParaRPr kumimoji="0" lang="es-ES" sz="2000"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prstClr val="black"/>
                </a:solidFill>
                <a:latin typeface="+mj-lt"/>
              </a:rPr>
              <a:t> </a:t>
            </a:r>
            <a:r>
              <a:rPr lang="es-ES" sz="2000" b="1" dirty="0">
                <a:solidFill>
                  <a:prstClr val="black"/>
                </a:solidFill>
                <a:latin typeface="+mj-lt"/>
              </a:rPr>
              <a:t>11 mayo del 2023</a:t>
            </a:r>
            <a:endParaRPr kumimoji="0" lang="en-US" sz="2000" b="1" i="0" u="none" strike="noStrike" kern="1200" cap="none" spc="0" normalizeH="0" baseline="0" noProof="0" dirty="0">
              <a:ln>
                <a:noFill/>
              </a:ln>
              <a:solidFill>
                <a:prstClr val="black"/>
              </a:solidFill>
              <a:effectLst/>
              <a:uLnTx/>
              <a:uFillTx/>
              <a:latin typeface="+mj-lt"/>
            </a:endParaRPr>
          </a:p>
        </p:txBody>
      </p:sp>
      <p:sp>
        <p:nvSpPr>
          <p:cNvPr id="6" name="CuadroTexto 5">
            <a:extLst>
              <a:ext uri="{FF2B5EF4-FFF2-40B4-BE49-F238E27FC236}">
                <a16:creationId xmlns:a16="http://schemas.microsoft.com/office/drawing/2014/main" id="{9B4AE45D-DCB4-430D-BDEB-799502A65841}"/>
              </a:ext>
            </a:extLst>
          </p:cNvPr>
          <p:cNvSpPr txBox="1"/>
          <p:nvPr/>
        </p:nvSpPr>
        <p:spPr>
          <a:xfrm>
            <a:off x="8216348" y="3729282"/>
            <a:ext cx="2584174" cy="461665"/>
          </a:xfrm>
          <a:prstGeom prst="rect">
            <a:avLst/>
          </a:prstGeom>
          <a:noFill/>
        </p:spPr>
        <p:txBody>
          <a:bodyPr wrap="square" rtlCol="0">
            <a:spAutoFit/>
          </a:bodyPr>
          <a:lstStyle/>
          <a:p>
            <a:r>
              <a:rPr lang="es-MX" sz="2400" dirty="0">
                <a:solidFill>
                  <a:schemeClr val="bg1"/>
                </a:solidFill>
                <a:latin typeface="+mj-lt"/>
              </a:rPr>
              <a:t>Nivel Nacional</a:t>
            </a:r>
          </a:p>
        </p:txBody>
      </p:sp>
      <p:graphicFrame>
        <p:nvGraphicFramePr>
          <p:cNvPr id="2" name="Tabla 1"/>
          <p:cNvGraphicFramePr>
            <a:graphicFrameLocks noGrp="1"/>
          </p:cNvGraphicFramePr>
          <p:nvPr>
            <p:extLst>
              <p:ext uri="{D42A27DB-BD31-4B8C-83A1-F6EECF244321}">
                <p14:modId xmlns:p14="http://schemas.microsoft.com/office/powerpoint/2010/main" val="2505762685"/>
              </p:ext>
            </p:extLst>
          </p:nvPr>
        </p:nvGraphicFramePr>
        <p:xfrm>
          <a:off x="1309010" y="2633925"/>
          <a:ext cx="9144001" cy="2751900"/>
        </p:xfrm>
        <a:graphic>
          <a:graphicData uri="http://schemas.openxmlformats.org/drawingml/2006/table">
            <a:tbl>
              <a:tblPr firstRow="1" bandRow="1">
                <a:tableStyleId>{5C22544A-7EE6-4342-B048-85BDC9FD1C3A}</a:tableStyleId>
              </a:tblPr>
              <a:tblGrid>
                <a:gridCol w="1629296">
                  <a:extLst>
                    <a:ext uri="{9D8B030D-6E8A-4147-A177-3AD203B41FA5}">
                      <a16:colId xmlns:a16="http://schemas.microsoft.com/office/drawing/2014/main" val="2080668255"/>
                    </a:ext>
                  </a:extLst>
                </a:gridCol>
                <a:gridCol w="983275">
                  <a:extLst>
                    <a:ext uri="{9D8B030D-6E8A-4147-A177-3AD203B41FA5}">
                      <a16:colId xmlns:a16="http://schemas.microsoft.com/office/drawing/2014/main" val="296804690"/>
                    </a:ext>
                  </a:extLst>
                </a:gridCol>
                <a:gridCol w="1306286">
                  <a:extLst>
                    <a:ext uri="{9D8B030D-6E8A-4147-A177-3AD203B41FA5}">
                      <a16:colId xmlns:a16="http://schemas.microsoft.com/office/drawing/2014/main" val="1248126765"/>
                    </a:ext>
                  </a:extLst>
                </a:gridCol>
                <a:gridCol w="1306286">
                  <a:extLst>
                    <a:ext uri="{9D8B030D-6E8A-4147-A177-3AD203B41FA5}">
                      <a16:colId xmlns:a16="http://schemas.microsoft.com/office/drawing/2014/main" val="3902115738"/>
                    </a:ext>
                  </a:extLst>
                </a:gridCol>
                <a:gridCol w="1306286">
                  <a:extLst>
                    <a:ext uri="{9D8B030D-6E8A-4147-A177-3AD203B41FA5}">
                      <a16:colId xmlns:a16="http://schemas.microsoft.com/office/drawing/2014/main" val="1453964833"/>
                    </a:ext>
                  </a:extLst>
                </a:gridCol>
                <a:gridCol w="1306286">
                  <a:extLst>
                    <a:ext uri="{9D8B030D-6E8A-4147-A177-3AD203B41FA5}">
                      <a16:colId xmlns:a16="http://schemas.microsoft.com/office/drawing/2014/main" val="993228812"/>
                    </a:ext>
                  </a:extLst>
                </a:gridCol>
                <a:gridCol w="1306286">
                  <a:extLst>
                    <a:ext uri="{9D8B030D-6E8A-4147-A177-3AD203B41FA5}">
                      <a16:colId xmlns:a16="http://schemas.microsoft.com/office/drawing/2014/main" val="3468479513"/>
                    </a:ext>
                  </a:extLst>
                </a:gridCol>
              </a:tblGrid>
              <a:tr h="7039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400" b="1" kern="1200" dirty="0" smtClean="0">
                          <a:solidFill>
                            <a:schemeClr val="bg1"/>
                          </a:solidFill>
                          <a:latin typeface="+mj-lt"/>
                          <a:ea typeface="+mn-ea"/>
                          <a:cs typeface="+mn-cs"/>
                        </a:rPr>
                        <a:t>Número de casos por COVID-19 durante la pandemia, UABCS</a:t>
                      </a:r>
                      <a:endParaRPr lang="en-US" sz="2400" b="1" kern="1200" dirty="0" smtClean="0">
                        <a:solidFill>
                          <a:schemeClr val="bg1"/>
                        </a:solidFill>
                        <a:latin typeface="+mj-lt"/>
                        <a:ea typeface="+mn-ea"/>
                        <a:cs typeface="+mn-cs"/>
                      </a:endParaRPr>
                    </a:p>
                  </a:txBody>
                  <a:tcPr anchor="ct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752798489"/>
                  </a:ext>
                </a:extLst>
              </a:tr>
              <a:tr h="703940">
                <a:tc>
                  <a:txBody>
                    <a:bodyPr/>
                    <a:lstStyle/>
                    <a:p>
                      <a:pPr algn="ctr"/>
                      <a:r>
                        <a:rPr lang="es-ES" dirty="0"/>
                        <a:t>COVID-19</a:t>
                      </a:r>
                      <a:endParaRPr lang="en-US" dirty="0"/>
                    </a:p>
                  </a:txBody>
                  <a:tcPr anchor="ctr"/>
                </a:tc>
                <a:tc>
                  <a:txBody>
                    <a:bodyPr/>
                    <a:lstStyle/>
                    <a:p>
                      <a:pPr algn="ctr"/>
                      <a:r>
                        <a:rPr lang="es-ES" b="1" dirty="0"/>
                        <a:t>2020</a:t>
                      </a:r>
                      <a:endParaRPr lang="en-US" b="1" dirty="0"/>
                    </a:p>
                  </a:txBody>
                  <a:tcPr anchor="ctr"/>
                </a:tc>
                <a:tc>
                  <a:txBody>
                    <a:bodyPr/>
                    <a:lstStyle/>
                    <a:p>
                      <a:pPr algn="ctr"/>
                      <a:r>
                        <a:rPr lang="es-ES" b="1" dirty="0"/>
                        <a:t>2021</a:t>
                      </a:r>
                      <a:endParaRPr lang="en-US" b="1" dirty="0"/>
                    </a:p>
                  </a:txBody>
                  <a:tcPr anchor="ctr"/>
                </a:tc>
                <a:tc>
                  <a:txBody>
                    <a:bodyPr/>
                    <a:lstStyle/>
                    <a:p>
                      <a:pPr algn="ctr"/>
                      <a:r>
                        <a:rPr lang="es-ES" b="1" dirty="0"/>
                        <a:t>2022</a:t>
                      </a:r>
                      <a:endParaRPr lang="en-US" b="1" dirty="0"/>
                    </a:p>
                  </a:txBody>
                  <a:tcPr anchor="ctr"/>
                </a:tc>
                <a:tc>
                  <a:txBody>
                    <a:bodyPr/>
                    <a:lstStyle/>
                    <a:p>
                      <a:pPr algn="ctr"/>
                      <a:r>
                        <a:rPr lang="es-ES" b="1" dirty="0"/>
                        <a:t>2023</a:t>
                      </a:r>
                      <a:endParaRPr lang="en-US" b="1" dirty="0"/>
                    </a:p>
                  </a:txBody>
                  <a:tcPr anchor="ctr"/>
                </a:tc>
                <a:tc>
                  <a:txBody>
                    <a:bodyPr/>
                    <a:lstStyle/>
                    <a:p>
                      <a:pPr algn="ctr"/>
                      <a:r>
                        <a:rPr lang="en-US" b="1" dirty="0"/>
                        <a:t>Total</a:t>
                      </a:r>
                    </a:p>
                  </a:txBody>
                  <a:tcPr anchor="ctr"/>
                </a:tc>
                <a:tc>
                  <a:txBody>
                    <a:bodyPr/>
                    <a:lstStyle/>
                    <a:p>
                      <a:pPr algn="ctr"/>
                      <a:r>
                        <a:rPr lang="en-US" b="1" dirty="0"/>
                        <a:t>Encuesta Covid-19</a:t>
                      </a:r>
                    </a:p>
                  </a:txBody>
                  <a:tcPr anchor="ctr"/>
                </a:tc>
                <a:extLst>
                  <a:ext uri="{0D108BD9-81ED-4DB2-BD59-A6C34878D82A}">
                    <a16:rowId xmlns:a16="http://schemas.microsoft.com/office/drawing/2014/main" val="3686283404"/>
                  </a:ext>
                </a:extLst>
              </a:tr>
              <a:tr h="703940">
                <a:tc>
                  <a:txBody>
                    <a:bodyPr/>
                    <a:lstStyle/>
                    <a:p>
                      <a:pPr algn="ctr"/>
                      <a:r>
                        <a:rPr lang="es-ES" dirty="0"/>
                        <a:t>No. Casos Incapacidades</a:t>
                      </a:r>
                      <a:endParaRPr lang="en-US" dirty="0"/>
                    </a:p>
                  </a:txBody>
                  <a:tcPr anchor="ctr"/>
                </a:tc>
                <a:tc>
                  <a:txBody>
                    <a:bodyPr/>
                    <a:lstStyle/>
                    <a:p>
                      <a:pPr algn="ctr"/>
                      <a:r>
                        <a:rPr lang="es-ES" dirty="0"/>
                        <a:t>8</a:t>
                      </a:r>
                    </a:p>
                    <a:p>
                      <a:pPr algn="ctr"/>
                      <a:r>
                        <a:rPr lang="es-ES" dirty="0"/>
                        <a:t>            </a:t>
                      </a:r>
                      <a:endParaRPr lang="en-US" dirty="0"/>
                    </a:p>
                  </a:txBody>
                  <a:tcPr anchor="ctr"/>
                </a:tc>
                <a:tc>
                  <a:txBody>
                    <a:bodyPr/>
                    <a:lstStyle/>
                    <a:p>
                      <a:pPr algn="ctr"/>
                      <a:r>
                        <a:rPr lang="es-ES" dirty="0"/>
                        <a:t>30</a:t>
                      </a:r>
                    </a:p>
                    <a:p>
                      <a:pPr algn="ctr"/>
                      <a:r>
                        <a:rPr lang="es-ES" dirty="0"/>
                        <a:t>               </a:t>
                      </a:r>
                      <a:endParaRPr lang="en-US" dirty="0"/>
                    </a:p>
                  </a:txBody>
                  <a:tcPr anchor="ctr"/>
                </a:tc>
                <a:tc>
                  <a:txBody>
                    <a:bodyPr/>
                    <a:lstStyle/>
                    <a:p>
                      <a:pPr algn="ctr"/>
                      <a:r>
                        <a:rPr lang="es-ES" dirty="0"/>
                        <a:t>234</a:t>
                      </a:r>
                    </a:p>
                    <a:p>
                      <a:pPr algn="ctr"/>
                      <a:endParaRPr lang="en-US" dirty="0"/>
                    </a:p>
                  </a:txBody>
                  <a:tcPr anchor="ctr"/>
                </a:tc>
                <a:tc>
                  <a:txBody>
                    <a:bodyPr/>
                    <a:lstStyle/>
                    <a:p>
                      <a:pPr algn="ctr"/>
                      <a:r>
                        <a:rPr lang="es-ES" dirty="0"/>
                        <a:t>49</a:t>
                      </a:r>
                    </a:p>
                    <a:p>
                      <a:pPr algn="ctr"/>
                      <a:endParaRPr lang="es-ES" dirty="0"/>
                    </a:p>
                  </a:txBody>
                  <a:tcPr anchor="ctr"/>
                </a:tc>
                <a:tc>
                  <a:txBody>
                    <a:bodyPr/>
                    <a:lstStyle/>
                    <a:p>
                      <a:pPr algn="ctr"/>
                      <a:r>
                        <a:rPr lang="en-US" dirty="0"/>
                        <a:t>321*</a:t>
                      </a:r>
                    </a:p>
                  </a:txBody>
                  <a:tcPr anchor="ctr"/>
                </a:tc>
                <a:tc>
                  <a:txBody>
                    <a:bodyPr/>
                    <a:lstStyle/>
                    <a:p>
                      <a:pPr algn="ctr"/>
                      <a:r>
                        <a:rPr lang="en-US" dirty="0"/>
                        <a:t>240***</a:t>
                      </a:r>
                    </a:p>
                  </a:txBody>
                  <a:tcPr anchor="ctr"/>
                </a:tc>
                <a:extLst>
                  <a:ext uri="{0D108BD9-81ED-4DB2-BD59-A6C34878D82A}">
                    <a16:rowId xmlns:a16="http://schemas.microsoft.com/office/drawing/2014/main" val="903531288"/>
                  </a:ext>
                </a:extLst>
              </a:tr>
              <a:tr h="407838">
                <a:tc>
                  <a:txBody>
                    <a:bodyPr/>
                    <a:lstStyle/>
                    <a:p>
                      <a:pPr algn="ctr"/>
                      <a:r>
                        <a:rPr lang="es-ES" dirty="0"/>
                        <a:t>Casos </a:t>
                      </a:r>
                      <a:r>
                        <a:rPr lang="es-ES" dirty="0" smtClean="0"/>
                        <a:t>Alumnado</a:t>
                      </a:r>
                      <a:endParaRPr lang="en-US" dirty="0"/>
                    </a:p>
                  </a:txBody>
                  <a:tcPr anchor="ctr"/>
                </a:tc>
                <a:tc>
                  <a:txBody>
                    <a:bodyPr/>
                    <a:lstStyle/>
                    <a:p>
                      <a:pPr algn="ctr"/>
                      <a:r>
                        <a:rPr lang="es-ES" dirty="0"/>
                        <a:t>17</a:t>
                      </a:r>
                      <a:endParaRPr lang="en-US" dirty="0"/>
                    </a:p>
                  </a:txBody>
                  <a:tcPr anchor="ctr"/>
                </a:tc>
                <a:tc>
                  <a:txBody>
                    <a:bodyPr/>
                    <a:lstStyle/>
                    <a:p>
                      <a:pPr algn="ctr"/>
                      <a:r>
                        <a:rPr lang="es-ES" dirty="0"/>
                        <a:t>26</a:t>
                      </a:r>
                      <a:endParaRPr lang="en-US" dirty="0"/>
                    </a:p>
                  </a:txBody>
                  <a:tcPr anchor="ctr"/>
                </a:tc>
                <a:tc>
                  <a:txBody>
                    <a:bodyPr/>
                    <a:lstStyle/>
                    <a:p>
                      <a:pPr algn="ctr"/>
                      <a:r>
                        <a:rPr lang="es-ES" dirty="0"/>
                        <a:t>105</a:t>
                      </a:r>
                      <a:endParaRPr lang="en-US" dirty="0"/>
                    </a:p>
                  </a:txBody>
                  <a:tcPr anchor="ctr"/>
                </a:tc>
                <a:tc>
                  <a:txBody>
                    <a:bodyPr/>
                    <a:lstStyle/>
                    <a:p>
                      <a:pPr algn="ctr"/>
                      <a:r>
                        <a:rPr lang="en-US" dirty="0"/>
                        <a:t>78</a:t>
                      </a:r>
                    </a:p>
                  </a:txBody>
                  <a:tcPr anchor="ctr"/>
                </a:tc>
                <a:tc>
                  <a:txBody>
                    <a:bodyPr/>
                    <a:lstStyle/>
                    <a:p>
                      <a:pPr algn="ctr"/>
                      <a:r>
                        <a:rPr lang="en-US" dirty="0"/>
                        <a:t>219**</a:t>
                      </a:r>
                    </a:p>
                  </a:txBody>
                  <a:tcPr anchor="ctr"/>
                </a:tc>
                <a:tc>
                  <a:txBody>
                    <a:bodyPr/>
                    <a:lstStyle/>
                    <a:p>
                      <a:pPr algn="ctr"/>
                      <a:r>
                        <a:rPr lang="en-US" dirty="0"/>
                        <a:t>1,555***</a:t>
                      </a:r>
                    </a:p>
                  </a:txBody>
                  <a:tcPr anchor="ctr"/>
                </a:tc>
                <a:extLst>
                  <a:ext uri="{0D108BD9-81ED-4DB2-BD59-A6C34878D82A}">
                    <a16:rowId xmlns:a16="http://schemas.microsoft.com/office/drawing/2014/main" val="1607877147"/>
                  </a:ext>
                </a:extLst>
              </a:tr>
            </a:tbl>
          </a:graphicData>
        </a:graphic>
      </p:graphicFrame>
      <p:sp>
        <p:nvSpPr>
          <p:cNvPr id="8" name="CuadroTexto 7"/>
          <p:cNvSpPr txBox="1"/>
          <p:nvPr/>
        </p:nvSpPr>
        <p:spPr>
          <a:xfrm>
            <a:off x="1250821" y="5414263"/>
            <a:ext cx="5403272" cy="600164"/>
          </a:xfrm>
          <a:prstGeom prst="rect">
            <a:avLst/>
          </a:prstGeom>
          <a:noFill/>
        </p:spPr>
        <p:txBody>
          <a:bodyPr wrap="square" rtlCol="0">
            <a:spAutoFit/>
          </a:bodyPr>
          <a:lstStyle/>
          <a:p>
            <a:r>
              <a:rPr lang="es-ES" sz="1100" dirty="0" smtClean="0"/>
              <a:t>Fuente</a:t>
            </a:r>
            <a:r>
              <a:rPr lang="es-ES" sz="1100" dirty="0"/>
              <a:t>: Registro de incapacidades en Unidad Medica UABCS *</a:t>
            </a:r>
          </a:p>
          <a:p>
            <a:r>
              <a:rPr lang="es-ES" sz="1100" dirty="0"/>
              <a:t>Reporte de casos a Epidemiología **</a:t>
            </a:r>
            <a:endParaRPr lang="en-US" sz="1100" dirty="0"/>
          </a:p>
          <a:p>
            <a:r>
              <a:rPr lang="en-US" sz="1100" dirty="0"/>
              <a:t>Encuesta COVID-19 (alumnos y trabajadores) ***</a:t>
            </a:r>
          </a:p>
        </p:txBody>
      </p:sp>
      <p:sp>
        <p:nvSpPr>
          <p:cNvPr id="3" name="CuadroTexto 2"/>
          <p:cNvSpPr txBox="1"/>
          <p:nvPr/>
        </p:nvSpPr>
        <p:spPr>
          <a:xfrm>
            <a:off x="7950259" y="5414263"/>
            <a:ext cx="2897064" cy="276999"/>
          </a:xfrm>
          <a:prstGeom prst="rect">
            <a:avLst/>
          </a:prstGeom>
          <a:noFill/>
        </p:spPr>
        <p:txBody>
          <a:bodyPr wrap="square" rtlCol="0">
            <a:spAutoFit/>
          </a:bodyPr>
          <a:lstStyle/>
          <a:p>
            <a:r>
              <a:rPr lang="es-ES" sz="1200" dirty="0"/>
              <a:t>*Información hasta el 9 junio 2023</a:t>
            </a:r>
            <a:endParaRPr lang="en-US" sz="1200" dirty="0"/>
          </a:p>
        </p:txBody>
      </p:sp>
      <p:pic>
        <p:nvPicPr>
          <p:cNvPr id="12"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13" name="Imagen 12">
            <a:extLst>
              <a:ext uri="{FF2B5EF4-FFF2-40B4-BE49-F238E27FC236}">
                <a16:creationId xmlns:a16="http://schemas.microsoft.com/office/drawing/2014/main" id="{3850CA93-5407-807E-A4BF-14F59F5975BB}"/>
              </a:ext>
            </a:extLst>
          </p:cNvPr>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14" name="CuadroTexto 13">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037061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1828800" y="1290181"/>
            <a:ext cx="81044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mj-lt"/>
              </a:rPr>
              <a:t>CASOS COVID-19 EN BAJA CALIFORNIA SUR Y MEXICO                                   </a:t>
            </a:r>
            <a:endParaRPr kumimoji="0" lang="es-ES" b="1" i="0" u="none" strike="noStrike" kern="1200" cap="none" spc="0" normalizeH="0" baseline="0" noProof="0" dirty="0" smtClean="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smtClean="0">
                <a:ln>
                  <a:noFill/>
                </a:ln>
                <a:solidFill>
                  <a:prstClr val="black"/>
                </a:solidFill>
                <a:effectLst/>
                <a:uLnTx/>
                <a:uFillTx/>
                <a:latin typeface="+mj-lt"/>
              </a:rPr>
              <a:t>  </a:t>
            </a:r>
            <a:r>
              <a:rPr lang="es-ES" b="1" dirty="0" smtClean="0">
                <a:solidFill>
                  <a:prstClr val="black"/>
                </a:solidFill>
                <a:latin typeface="+mj-lt"/>
              </a:rPr>
              <a:t> </a:t>
            </a:r>
            <a:r>
              <a:rPr lang="es-ES" b="1" dirty="0">
                <a:solidFill>
                  <a:prstClr val="black"/>
                </a:solidFill>
                <a:latin typeface="+mj-lt"/>
              </a:rPr>
              <a:t>Actualizado al 11 de mayo de </a:t>
            </a:r>
            <a:r>
              <a:rPr kumimoji="0" lang="es-ES" b="1" i="0" u="none" strike="noStrike" kern="1200" cap="none" spc="0" normalizeH="0" baseline="0" noProof="0" dirty="0">
                <a:ln>
                  <a:noFill/>
                </a:ln>
                <a:solidFill>
                  <a:prstClr val="black"/>
                </a:solidFill>
                <a:effectLst/>
                <a:uLnTx/>
                <a:uFillTx/>
                <a:latin typeface="+mj-lt"/>
              </a:rPr>
              <a:t>2023</a:t>
            </a:r>
            <a:endParaRPr kumimoji="0" lang="en-US" b="1" i="0" u="none" strike="noStrike" kern="1200" cap="none" spc="0" normalizeH="0" baseline="0" noProof="0" dirty="0">
              <a:ln>
                <a:noFill/>
              </a:ln>
              <a:solidFill>
                <a:prstClr val="black"/>
              </a:solidFill>
              <a:effectLst/>
              <a:uLnTx/>
              <a:uFillTx/>
              <a:latin typeface="+mj-lt"/>
            </a:endParaRPr>
          </a:p>
        </p:txBody>
      </p:sp>
      <p:pic>
        <p:nvPicPr>
          <p:cNvPr id="6" name="Imagen 5"/>
          <p:cNvPicPr>
            <a:picLocks noChangeAspect="1"/>
          </p:cNvPicPr>
          <p:nvPr/>
        </p:nvPicPr>
        <p:blipFill>
          <a:blip r:embed="rId2"/>
          <a:stretch>
            <a:fillRect/>
          </a:stretch>
        </p:blipFill>
        <p:spPr>
          <a:xfrm>
            <a:off x="6906647" y="1936512"/>
            <a:ext cx="4937760" cy="4859933"/>
          </a:xfrm>
          <a:prstGeom prst="rect">
            <a:avLst/>
          </a:prstGeom>
        </p:spPr>
      </p:pic>
      <p:pic>
        <p:nvPicPr>
          <p:cNvPr id="1026" name="Picture 2" descr="🚨#ÚLTIMAHORA🚨 | La OMS declara el FIN de la pandemia por Covid-19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72" y="2310680"/>
            <a:ext cx="5968309" cy="3357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uario\Desktop\LOGOS-INSTITUCIONES-18\LOGO-U.MEDICA-UABCS.jpg">
            <a:extLst>
              <a:ext uri="{FF2B5EF4-FFF2-40B4-BE49-F238E27FC236}">
                <a16:creationId xmlns:a16="http://schemas.microsoft.com/office/drawing/2014/main" id="{FC987355-F5A2-4197-B8E5-8258D952558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30162" y="13230"/>
            <a:ext cx="1634323" cy="1646382"/>
          </a:xfrm>
          <a:prstGeom prst="rect">
            <a:avLst/>
          </a:prstGeom>
          <a:ln>
            <a:noFill/>
          </a:ln>
        </p:spPr>
        <p:style>
          <a:lnRef idx="2">
            <a:schemeClr val="accent6"/>
          </a:lnRef>
          <a:fillRef idx="1">
            <a:schemeClr val="lt1"/>
          </a:fillRef>
          <a:effectRef idx="0">
            <a:schemeClr val="accent6"/>
          </a:effectRef>
          <a:fontRef idx="minor">
            <a:schemeClr val="dk1"/>
          </a:fontRef>
        </p:style>
      </p:pic>
      <p:pic>
        <p:nvPicPr>
          <p:cNvPr id="9" name="Imagen 8">
            <a:extLst>
              <a:ext uri="{FF2B5EF4-FFF2-40B4-BE49-F238E27FC236}">
                <a16:creationId xmlns:a16="http://schemas.microsoft.com/office/drawing/2014/main" id="{3850CA93-5407-807E-A4BF-14F59F5975BB}"/>
              </a:ext>
            </a:extLst>
          </p:cNvPr>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429270" y="248913"/>
            <a:ext cx="1302590" cy="1175017"/>
          </a:xfrm>
          <a:prstGeom prst="rect">
            <a:avLst/>
          </a:prstGeom>
          <a:noFill/>
          <a:ln w="9525">
            <a:noFill/>
            <a:miter lim="800000"/>
            <a:headEnd/>
            <a:tailEnd/>
          </a:ln>
        </p:spPr>
      </p:pic>
      <p:sp>
        <p:nvSpPr>
          <p:cNvPr id="12" name="CuadroTexto 11">
            <a:extLst>
              <a:ext uri="{FF2B5EF4-FFF2-40B4-BE49-F238E27FC236}">
                <a16:creationId xmlns:a16="http://schemas.microsoft.com/office/drawing/2014/main" id="{7D8B9310-975E-4C6D-9D84-7933999032B0}"/>
              </a:ext>
            </a:extLst>
          </p:cNvPr>
          <p:cNvSpPr txBox="1"/>
          <p:nvPr/>
        </p:nvSpPr>
        <p:spPr>
          <a:xfrm>
            <a:off x="1828800" y="398103"/>
            <a:ext cx="8104422" cy="46166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schemeClr val="bg1"/>
                </a:solidFill>
                <a:effectLst/>
                <a:uLnTx/>
                <a:uFillTx/>
                <a:latin typeface="+mj-lt"/>
                <a:ea typeface="+mn-ea"/>
                <a:cs typeface="+mn-cs"/>
              </a:rPr>
              <a:t>Departamento </a:t>
            </a:r>
            <a:r>
              <a:rPr kumimoji="0" lang="es-ES" sz="2400" b="1" i="0" u="none" strike="noStrike" kern="1200" cap="none" spc="0" normalizeH="0" baseline="0" noProof="0" dirty="0">
                <a:ln>
                  <a:noFill/>
                </a:ln>
                <a:solidFill>
                  <a:schemeClr val="bg1"/>
                </a:solidFill>
                <a:effectLst/>
                <a:uLnTx/>
                <a:uFillTx/>
                <a:latin typeface="+mj-lt"/>
                <a:ea typeface="+mn-ea"/>
                <a:cs typeface="+mn-cs"/>
              </a:rPr>
              <a:t>de Servicios Médicos</a:t>
            </a:r>
            <a:endParaRPr kumimoji="0" lang="es-MX" sz="2400" b="1" i="0" u="none" strike="noStrike" kern="1200" cap="none" spc="0" normalizeH="0" baseline="0" noProof="0" dirty="0">
              <a:ln>
                <a:noFill/>
              </a:ln>
              <a:solidFill>
                <a:schemeClr val="bg1"/>
              </a:solidFill>
              <a:effectLst/>
              <a:uLnTx/>
              <a:uFillTx/>
              <a:latin typeface="+mj-lt"/>
              <a:ea typeface="+mn-ea"/>
              <a:cs typeface="+mn-cs"/>
            </a:endParaRPr>
          </a:p>
        </p:txBody>
      </p:sp>
    </p:spTree>
    <p:extLst>
      <p:ext uri="{BB962C8B-B14F-4D97-AF65-F5344CB8AC3E}">
        <p14:creationId xmlns:p14="http://schemas.microsoft.com/office/powerpoint/2010/main" val="350278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602</Words>
  <Application>Microsoft Office PowerPoint</Application>
  <PresentationFormat>Panorámica</PresentationFormat>
  <Paragraphs>64</Paragraphs>
  <Slides>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Universidad Autónoma de  Baja California Sur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para la prevención del COVID-19 en la UABCS</dc:title>
  <dc:creator>UABCS-30335</dc:creator>
  <cp:lastModifiedBy>Responsable</cp:lastModifiedBy>
  <cp:revision>203</cp:revision>
  <dcterms:created xsi:type="dcterms:W3CDTF">2021-10-18T16:48:43Z</dcterms:created>
  <dcterms:modified xsi:type="dcterms:W3CDTF">2023-06-15T00:24:30Z</dcterms:modified>
</cp:coreProperties>
</file>